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embedTrueTypeFonts="1" saveSubsetFonts="1">
  <p:sldMasterIdLst>
    <p:sldMasterId id="2147483665" r:id="rId1"/>
  </p:sldMasterIdLst>
  <p:notesMasterIdLst>
    <p:notesMasterId r:id="rId2"/>
  </p:notesMasterIdLst>
  <p:handoutMasterIdLst>
    <p:handoutMasterId r:id="rId3"/>
  </p:handout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9144000" cy="5715000" type="screen16x1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howOutlineIcons="0">
    <p:restoredLeft sz="15420"/>
    <p:restoredTop sz="94889"/>
  </p:normalViewPr>
  <p:slideViewPr>
    <p:cSldViewPr>
      <p:cViewPr>
        <p:scale>
          <a:sx n="80" d="100"/>
          <a:sy n="80" d="100"/>
        </p:scale>
        <p:origin x="-849" y="0"/>
      </p:cViewPr>
      <p:guideLst>
        <p:guide orient="horz" pos="1798"/>
        <p:guide pos="2878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howGuides="1">
      <p:cViewPr varScale="1">
        <p:scale>
          <a:sx n="65" d="100"/>
          <a:sy n="65" d="100"/>
        </p:scale>
        <p:origin x="1416" y="58"/>
      </p:cViewPr>
    </p:cSldViewPr>
  </p:notesViewPr>
  <p:gridSpacing cx="36868100" cy="368681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7.xml"  /><Relationship Id="rId11" Type="http://schemas.openxmlformats.org/officeDocument/2006/relationships/slide" Target="slides/slide8.xml"  /><Relationship Id="rId12" Type="http://schemas.openxmlformats.org/officeDocument/2006/relationships/slide" Target="slides/slide9.xml"  /><Relationship Id="rId13" Type="http://schemas.openxmlformats.org/officeDocument/2006/relationships/slide" Target="slides/slide10.xml"  /><Relationship Id="rId14" Type="http://schemas.openxmlformats.org/officeDocument/2006/relationships/slide" Target="slides/slide11.xml"  /><Relationship Id="rId15" Type="http://schemas.openxmlformats.org/officeDocument/2006/relationships/presProps" Target="presProps.xml"  /><Relationship Id="rId16" Type="http://schemas.openxmlformats.org/officeDocument/2006/relationships/viewProps" Target="viewProps.xml"  /><Relationship Id="rId17" Type="http://schemas.openxmlformats.org/officeDocument/2006/relationships/theme" Target="theme/theme1.xml"  /><Relationship Id="rId18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handoutMaster" Target="handoutMasters/handoutMaster1.xml"  /><Relationship Id="rId4" Type="http://schemas.openxmlformats.org/officeDocument/2006/relationships/slide" Target="slides/slide1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8C4D163C-A226-4650-8B25-A14507D0B2A1}" type="datetime1">
              <a:rPr lang="ko-KR" altLang="en-US"/>
              <a:pPr lvl="0">
                <a:defRPr lang="ko-KR" altLang="en-US"/>
              </a:pPr>
              <a:t>2017-11-19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3501F316-2EB4-4E77-ABCE-CB1C55A15B56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5BBE7BE8-D0E6-4AB2-9BEE-653011863F38}" type="datetime1">
              <a:rPr lang="ko-KR" altLang="en-US"/>
              <a:pPr lvl="0">
                <a:defRPr lang="ko-KR" altLang="en-US"/>
              </a:pPr>
              <a:t>2017-11-19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50CC1DDB-432A-4C6A-A205-A0E8F80A4EE1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0CC1DDB-432A-4C6A-A205-A0E8F80A4EE1}" type="slidenum">
              <a:rPr lang="ko-KR" altLang="en-US"/>
              <a:pPr lvl="0">
                <a:defRPr lang="ko-KR" altLang="en-US"/>
              </a:pPr>
              <a:t>1</a:t>
            </a:fld>
            <a:endParaRPr lang="ko-KR" altLang="en-US"/>
          </a:p>
        </p:txBody>
      </p:sp>
    </p:spTree>
  </p:cSld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0CC1DDB-432A-4C6A-A205-A0E8F80A4EE1}" type="slidenum">
              <a:rPr lang="en-US" altLang="en-US"/>
              <a:pPr lvl="0">
                <a:defRPr lang="ko-KR" altLang="en-US"/>
              </a:pPr>
              <a:t>2</a:t>
            </a:fld>
            <a:endParaRPr lang="en-US" altLang="en-US"/>
          </a:p>
        </p:txBody>
      </p:sp>
    </p:spTree>
  </p:cSld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0CC1DDB-432A-4C6A-A205-A0E8F80A4EE1}" type="slidenum">
              <a:rPr lang="en-US" altLang="en-US"/>
              <a:pPr lvl="0">
                <a:defRPr lang="ko-KR" altLang="en-US"/>
              </a:pPr>
              <a:t>4</a:t>
            </a:fld>
            <a:endParaRPr lang="en-US" altLang="en-US"/>
          </a:p>
        </p:txBody>
      </p:sp>
    </p:spTree>
  </p:cSld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0CC1DDB-432A-4C6A-A205-A0E8F80A4EE1}" type="slidenum">
              <a:rPr lang="en-US" altLang="en-US"/>
              <a:pPr lvl="0">
                <a:defRPr lang="ko-KR" altLang="en-US"/>
              </a:pPr>
              <a:t>5</a:t>
            </a:fld>
            <a:endParaRPr lang="en-US" altLang="en-US"/>
          </a:p>
        </p:txBody>
      </p:sp>
    </p:spTree>
  </p:cSld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gradFill>
          <a:gsLst>
            <a:gs pos="0">
              <a:srgbClr val="0070C0">
                <a:lumMod val="51000"/>
                <a:lumOff val="49000"/>
              </a:srgbClr>
            </a:gs>
            <a:gs pos="100000">
              <a:srgbClr val="0070C0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 userDrawn="1"/>
        </p:nvGrpSpPr>
        <p:grpSpPr>
          <a:xfrm>
            <a:off x="2411760" y="1915096"/>
            <a:ext cx="4536504" cy="1819402"/>
            <a:chOff x="2440033" y="1839563"/>
            <a:chExt cx="4536504" cy="1819402"/>
          </a:xfrm>
        </p:grpSpPr>
        <p:cxnSp>
          <p:nvCxnSpPr>
            <p:cNvPr id="7" name="직선 연결선 6"/>
            <p:cNvCxnSpPr/>
            <p:nvPr userDrawn="1"/>
          </p:nvCxnSpPr>
          <p:spPr>
            <a:xfrm>
              <a:off x="2440033" y="2125453"/>
              <a:ext cx="3572127" cy="0"/>
            </a:xfrm>
            <a:prstGeom prst="line">
              <a:avLst/>
            </a:prstGeom>
            <a:ln w="15875" cap="rnd">
              <a:solidFill>
                <a:schemeClr val="bg1">
                  <a:lumMod val="95000"/>
                  <a:alpha val="9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 userDrawn="1"/>
          </p:nvCxnSpPr>
          <p:spPr>
            <a:xfrm>
              <a:off x="3404410" y="3446018"/>
              <a:ext cx="3572127" cy="0"/>
            </a:xfrm>
            <a:prstGeom prst="line">
              <a:avLst/>
            </a:prstGeom>
            <a:ln w="15875" cap="rnd">
              <a:solidFill>
                <a:schemeClr val="bg1">
                  <a:lumMod val="95000"/>
                  <a:alpha val="9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/>
            <p:cNvCxnSpPr/>
            <p:nvPr userDrawn="1"/>
          </p:nvCxnSpPr>
          <p:spPr>
            <a:xfrm>
              <a:off x="6573065" y="2675622"/>
              <a:ext cx="0" cy="967468"/>
            </a:xfrm>
            <a:prstGeom prst="line">
              <a:avLst/>
            </a:prstGeom>
            <a:ln w="15875" cap="rnd">
              <a:solidFill>
                <a:schemeClr val="bg1">
                  <a:lumMod val="95000"/>
                  <a:alpha val="9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 userDrawn="1"/>
          </p:nvCxnSpPr>
          <p:spPr>
            <a:xfrm>
              <a:off x="2800073" y="1839563"/>
              <a:ext cx="3641" cy="1400956"/>
            </a:xfrm>
            <a:prstGeom prst="line">
              <a:avLst/>
            </a:prstGeom>
            <a:ln w="15875" cap="rnd">
              <a:solidFill>
                <a:schemeClr val="bg1">
                  <a:lumMod val="95000"/>
                  <a:alpha val="9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 userDrawn="1"/>
          </p:nvSpPr>
          <p:spPr>
            <a:xfrm>
              <a:off x="3563953" y="3449439"/>
              <a:ext cx="2072640" cy="209526"/>
            </a:xfrm>
            <a:prstGeom prst="roundRect">
              <a:avLst/>
            </a:prstGeom>
            <a:solidFill>
              <a:schemeClr val="bg1"/>
            </a:solidFill>
          </p:spPr>
          <p:txBody>
            <a:bodyPr wrap="square" rtlCol="0" anchor="ctr">
              <a:noAutofit/>
            </a:bodyPr>
            <a:lstStyle/>
            <a:p>
              <a:pPr algn="ctr"/>
              <a:endParaRPr lang="ko-KR" altLang="en-US" sz="1200" spc="-150" dirty="0">
                <a:gradFill flip="none" rotWithShape="1">
                  <a:gsLst>
                    <a:gs pos="0">
                      <a:srgbClr val="0070C0">
                        <a:lumMod val="84000"/>
                        <a:lumOff val="16000"/>
                      </a:srgbClr>
                    </a:gs>
                    <a:gs pos="100000">
                      <a:schemeClr val="bg2">
                        <a:lumMod val="76000"/>
                      </a:schemeClr>
                    </a:gs>
                  </a:gsLst>
                  <a:lin ang="0" scaled="1"/>
                  <a:tileRect/>
                </a:gradFill>
                <a:latin typeface="+mn-ea"/>
                <a:ea typeface="+mn-ea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80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 userDrawn="1"/>
        </p:nvSpPr>
        <p:spPr>
          <a:xfrm flipV="1">
            <a:off x="-1612" y="0"/>
            <a:ext cx="4573612" cy="5715000"/>
          </a:xfrm>
          <a:prstGeom prst="rect">
            <a:avLst/>
          </a:prstGeom>
          <a:gradFill flip="none" rotWithShape="1">
            <a:gsLst>
              <a:gs pos="0">
                <a:srgbClr val="0070C0">
                  <a:lumMod val="75000"/>
                  <a:lumOff val="25000"/>
                </a:srgbClr>
              </a:gs>
              <a:gs pos="100000">
                <a:srgbClr val="0070C0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</p:txBody>
      </p:sp>
      <p:grpSp>
        <p:nvGrpSpPr>
          <p:cNvPr id="19" name="그룹 18"/>
          <p:cNvGrpSpPr/>
          <p:nvPr userDrawn="1"/>
        </p:nvGrpSpPr>
        <p:grpSpPr>
          <a:xfrm>
            <a:off x="398292" y="2216904"/>
            <a:ext cx="3735145" cy="1320052"/>
            <a:chOff x="398198" y="2216904"/>
            <a:chExt cx="3735145" cy="1320052"/>
          </a:xfrm>
        </p:grpSpPr>
        <p:cxnSp>
          <p:nvCxnSpPr>
            <p:cNvPr id="7" name="직선 연결선 6"/>
            <p:cNvCxnSpPr/>
            <p:nvPr userDrawn="1"/>
          </p:nvCxnSpPr>
          <p:spPr>
            <a:xfrm>
              <a:off x="398198" y="2478074"/>
              <a:ext cx="3526393" cy="0"/>
            </a:xfrm>
            <a:prstGeom prst="line">
              <a:avLst/>
            </a:prstGeom>
            <a:ln w="15875" cap="rnd">
              <a:solidFill>
                <a:schemeClr val="bg1">
                  <a:lumMod val="95000"/>
                  <a:alpha val="9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그룹 17"/>
            <p:cNvGrpSpPr/>
            <p:nvPr userDrawn="1"/>
          </p:nvGrpSpPr>
          <p:grpSpPr>
            <a:xfrm>
              <a:off x="558965" y="2940918"/>
              <a:ext cx="3574378" cy="596038"/>
              <a:chOff x="658771" y="2940918"/>
              <a:chExt cx="3574378" cy="596038"/>
            </a:xfrm>
          </p:grpSpPr>
          <p:cxnSp>
            <p:nvCxnSpPr>
              <p:cNvPr id="8" name="직선 연결선 7"/>
              <p:cNvCxnSpPr/>
              <p:nvPr userDrawn="1"/>
            </p:nvCxnSpPr>
            <p:spPr>
              <a:xfrm>
                <a:off x="658771" y="3240847"/>
                <a:ext cx="3574378" cy="0"/>
              </a:xfrm>
              <a:prstGeom prst="line">
                <a:avLst/>
              </a:prstGeom>
              <a:ln w="15875" cap="rnd">
                <a:solidFill>
                  <a:schemeClr val="bg1">
                    <a:lumMod val="95000"/>
                    <a:alpha val="94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/>
              <p:cNvCxnSpPr/>
              <p:nvPr userDrawn="1"/>
            </p:nvCxnSpPr>
            <p:spPr>
              <a:xfrm>
                <a:off x="4100181" y="2940918"/>
                <a:ext cx="0" cy="596038"/>
              </a:xfrm>
              <a:prstGeom prst="line">
                <a:avLst/>
              </a:prstGeom>
              <a:ln w="15875" cap="rnd">
                <a:solidFill>
                  <a:schemeClr val="bg1">
                    <a:lumMod val="95000"/>
                    <a:alpha val="94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직선 연결선 9"/>
            <p:cNvCxnSpPr/>
            <p:nvPr userDrawn="1"/>
          </p:nvCxnSpPr>
          <p:spPr>
            <a:xfrm>
              <a:off x="499781" y="2216904"/>
              <a:ext cx="1682" cy="863100"/>
            </a:xfrm>
            <a:prstGeom prst="line">
              <a:avLst/>
            </a:prstGeom>
            <a:ln w="15875" cap="rnd">
              <a:solidFill>
                <a:schemeClr val="bg1">
                  <a:lumMod val="95000"/>
                  <a:alpha val="9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21468706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80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 userDrawn="1"/>
        </p:nvSpPr>
        <p:spPr>
          <a:xfrm flipV="1">
            <a:off x="-1612" y="0"/>
            <a:ext cx="9145612" cy="522846"/>
          </a:xfrm>
          <a:prstGeom prst="rect">
            <a:avLst/>
          </a:prstGeom>
          <a:gradFill flip="none" rotWithShape="1">
            <a:gsLst>
              <a:gs pos="0">
                <a:srgbClr val="0070C0">
                  <a:lumMod val="43000"/>
                  <a:lumOff val="57000"/>
                </a:srgbClr>
              </a:gs>
              <a:gs pos="100000">
                <a:srgbClr val="0070C0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</p:txBody>
      </p:sp>
      <p:grpSp>
        <p:nvGrpSpPr>
          <p:cNvPr id="13" name="그룹 12"/>
          <p:cNvGrpSpPr/>
          <p:nvPr userDrawn="1"/>
        </p:nvGrpSpPr>
        <p:grpSpPr>
          <a:xfrm>
            <a:off x="36513" y="35237"/>
            <a:ext cx="1500982" cy="455302"/>
            <a:chOff x="2628451" y="1664071"/>
            <a:chExt cx="4352776" cy="2097170"/>
          </a:xfrm>
        </p:grpSpPr>
        <p:cxnSp>
          <p:nvCxnSpPr>
            <p:cNvPr id="14" name="직선 연결선 13"/>
            <p:cNvCxnSpPr/>
            <p:nvPr userDrawn="1"/>
          </p:nvCxnSpPr>
          <p:spPr>
            <a:xfrm>
              <a:off x="2628451" y="1787482"/>
              <a:ext cx="3572126" cy="0"/>
            </a:xfrm>
            <a:prstGeom prst="line">
              <a:avLst/>
            </a:prstGeom>
            <a:ln w="12700" cap="rnd">
              <a:solidFill>
                <a:schemeClr val="bg1">
                  <a:lumMod val="95000"/>
                  <a:alpha val="9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/>
            <p:nvPr userDrawn="1"/>
          </p:nvCxnSpPr>
          <p:spPr>
            <a:xfrm>
              <a:off x="3409101" y="3621510"/>
              <a:ext cx="3572126" cy="0"/>
            </a:xfrm>
            <a:prstGeom prst="line">
              <a:avLst/>
            </a:prstGeom>
            <a:ln w="12700" cap="rnd">
              <a:solidFill>
                <a:schemeClr val="bg1">
                  <a:lumMod val="95000"/>
                  <a:alpha val="9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 userDrawn="1"/>
          </p:nvCxnSpPr>
          <p:spPr>
            <a:xfrm>
              <a:off x="6892711" y="2793774"/>
              <a:ext cx="0" cy="967467"/>
            </a:xfrm>
            <a:prstGeom prst="line">
              <a:avLst/>
            </a:prstGeom>
            <a:ln w="12700" cap="rnd">
              <a:solidFill>
                <a:schemeClr val="bg1">
                  <a:lumMod val="95000"/>
                  <a:alpha val="9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 userDrawn="1"/>
          </p:nvCxnSpPr>
          <p:spPr>
            <a:xfrm>
              <a:off x="2711683" y="1664071"/>
              <a:ext cx="3639" cy="1400957"/>
            </a:xfrm>
            <a:prstGeom prst="line">
              <a:avLst/>
            </a:prstGeom>
            <a:ln w="12700" cap="rnd">
              <a:solidFill>
                <a:schemeClr val="bg1">
                  <a:lumMod val="95000"/>
                  <a:alpha val="9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theme" Target="../theme/theme1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93290" y="3643473"/>
            <a:ext cx="6512511" cy="952500"/>
          </a:xfrm>
          <a:prstGeom prst="rect">
            <a:avLst/>
          </a:prstGeom>
          <a:effectLst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5143500"/>
            <a:ext cx="2514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defRPr>
            </a:lvl1pPr>
          </a:lstStyle>
          <a:p>
            <a:fld id="{11D4753F-750D-491F-89A1-8C4D7779A83A}" type="datetimeFigureOut">
              <a:rPr lang="ko-KR" altLang="en-US" smtClean="0"/>
              <a:pPr/>
              <a:t>2017-11-19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7545" y="5137754"/>
            <a:ext cx="3352801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0000" y="5143500"/>
            <a:ext cx="18288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defRPr>
            </a:lvl1pPr>
          </a:lstStyle>
          <a:p>
            <a:fld id="{7DFE456D-6E63-4A2C-94BF-E742D4CF930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2" r:id="rId3"/>
  </p:sldLayoutIdLst>
  <p:txStyles>
    <p:titleStyle>
      <a:lvl1pPr marL="320040" indent="-320040" algn="r" defTabSz="914400" rtl="0" eaLnBrk="1" latinLnBrk="1" hangingPunct="1">
        <a:spcBef>
          <a:spcPct val="0"/>
        </a:spcBef>
        <a:buClr>
          <a:schemeClr val="accent6">
            <a:lumMod val="75000"/>
          </a:schemeClr>
        </a:buClr>
        <a:buSzPct val="128000"/>
        <a:buFont typeface="Georgia" pitchFamily="18" charset="0"/>
        <a:buChar char="*"/>
        <a:defRPr sz="4600" b="0" i="0" kern="1200">
          <a:solidFill>
            <a:schemeClr val="bg1">
              <a:lumMod val="75000"/>
            </a:schemeClr>
          </a:solidFill>
          <a:effectLst>
            <a:reflection blurRad="6350" stA="55000" endA="300" endPos="45500" dir="5400000" sy="-100000" algn="bl" rotWithShape="0"/>
          </a:effectLst>
          <a:latin typeface="+mn-ea"/>
          <a:ea typeface="+mn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1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1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1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1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89888" indent="-182880" algn="l" defTabSz="914400" rtl="0" eaLnBrk="1" latinLnBrk="1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664208" indent="-182880" algn="l" defTabSz="914400" rtl="0" eaLnBrk="1" latinLnBrk="1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65960" indent="-182880" algn="l" defTabSz="914400" rtl="0" eaLnBrk="1" latinLnBrk="1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86000" indent="-182880" algn="l" defTabSz="914400" rtl="0" eaLnBrk="1" latinLnBrk="1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87752" indent="-182880" algn="l" defTabSz="914400" rtl="0" eaLnBrk="1" latinLnBrk="1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0.jpeg"  /><Relationship Id="rId3" Type="http://schemas.openxmlformats.org/officeDocument/2006/relationships/image" Target="../media/image11.jpe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2.xml"  /><Relationship Id="rId3" Type="http://schemas.openxmlformats.org/officeDocument/2006/relationships/image" Target="../media/image1.jpe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2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notesSlide" Target="../notesSlides/notesSlide3.xml"  /><Relationship Id="rId3" Type="http://schemas.openxmlformats.org/officeDocument/2006/relationships/image" Target="../media/image3.jpe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notesSlide" Target="../notesSlides/notesSlide4.xml"  /><Relationship Id="rId3" Type="http://schemas.openxmlformats.org/officeDocument/2006/relationships/image" Target="../media/image4.png"  /><Relationship Id="rId4" Type="http://schemas.openxmlformats.org/officeDocument/2006/relationships/image" Target="../media/image5.jpe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6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7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8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9.jpe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70C0">
                <a:lumMod val="51000"/>
                <a:lumOff val="49000"/>
              </a:srgbClr>
            </a:gs>
            <a:gs pos="100000">
              <a:srgbClr val="0070C0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15816" y="2209428"/>
            <a:ext cx="33843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4800" b="1" spc="-150" dirty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  <a:ea typeface="+mj-ea"/>
              </a:rPr>
              <a:t>포세이돈트</a:t>
            </a:r>
            <a:endParaRPr lang="en-US" altLang="ko-KR" sz="4800" b="1" spc="-150" dirty="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0" scaled="1"/>
                <a:tileRect/>
              </a:gra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3C4E2F3B-C5B8-4297-9E44-5E1F4B31C5DF}"/>
              </a:ext>
            </a:extLst>
          </p:cNvPr>
          <p:cNvSpPr txBox="1"/>
          <p:nvPr/>
        </p:nvSpPr>
        <p:spPr>
          <a:xfrm>
            <a:off x="3815916" y="2913222"/>
            <a:ext cx="1584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3200" b="1" spc="-150" dirty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  <a:ea typeface="+mj-ea"/>
              </a:rPr>
              <a:t>솔루션</a:t>
            </a:r>
            <a:endParaRPr lang="en-US" altLang="ko-KR" sz="3200" b="1" spc="-150" dirty="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0" scaled="1"/>
                <a:tileRect/>
              </a:gra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DCF0D2D-2B39-429F-BCE4-1C98C78F8E85}"/>
              </a:ext>
            </a:extLst>
          </p:cNvPr>
          <p:cNvSpPr txBox="1"/>
          <p:nvPr/>
        </p:nvSpPr>
        <p:spPr>
          <a:xfrm>
            <a:off x="5256584" y="5305772"/>
            <a:ext cx="399593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00" b="1" dirty="0" err="1">
                <a:solidFill>
                  <a:schemeClr val="bg1"/>
                </a:solidFill>
              </a:rPr>
              <a:t>팀명</a:t>
            </a:r>
            <a:r>
              <a:rPr lang="en-US" altLang="ko-KR" sz="1700" b="1" dirty="0" smtClean="0">
                <a:solidFill>
                  <a:schemeClr val="bg1"/>
                </a:solidFill>
              </a:rPr>
              <a:t>: </a:t>
            </a:r>
            <a:r>
              <a:rPr lang="ko-KR" altLang="en-US" sz="1700" b="1" dirty="0" err="1" smtClean="0">
                <a:solidFill>
                  <a:schemeClr val="bg1"/>
                </a:solidFill>
              </a:rPr>
              <a:t>짜빠게티인줄</a:t>
            </a:r>
            <a:r>
              <a:rPr lang="ko-KR" altLang="en-US" sz="1700" b="1" dirty="0" smtClean="0">
                <a:solidFill>
                  <a:schemeClr val="bg1"/>
                </a:solidFill>
              </a:rPr>
              <a:t> 알았는데 </a:t>
            </a:r>
            <a:r>
              <a:rPr lang="ko-KR" altLang="en-US" sz="1700" b="1" dirty="0" err="1" smtClean="0">
                <a:solidFill>
                  <a:schemeClr val="bg1"/>
                </a:solidFill>
              </a:rPr>
              <a:t>짜왕이네</a:t>
            </a:r>
            <a:endParaRPr lang="ko-KR" altLang="en-US" sz="17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563888" y="3455050"/>
            <a:ext cx="23042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2017 </a:t>
            </a:r>
            <a:r>
              <a:rPr lang="ko-KR" altLang="en-US" sz="1600" dirty="0" smtClean="0"/>
              <a:t>교내 </a:t>
            </a:r>
            <a:r>
              <a:rPr lang="en-US" altLang="ko-KR" sz="1600" dirty="0" err="1" smtClean="0"/>
              <a:t>iot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공모전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021305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79512" y="121196"/>
            <a:ext cx="1764196" cy="276999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lvl="0">
              <a:defRPr lang="ko-KR" altLang="en-US"/>
            </a:pPr>
            <a:r>
              <a:rPr lang="en-US" altLang="ko-KR" spc="-184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4. </a:t>
            </a:r>
            <a:r>
              <a:rPr lang="ko-KR" altLang="en-US" spc="-184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기대효과</a:t>
            </a:r>
            <a:endParaRPr lang="ko-KR" altLang="en-US"/>
          </a:p>
        </p:txBody>
      </p:sp>
      <p:pic>
        <p:nvPicPr>
          <p:cNvPr id="1026" name="Picture 2" descr="http://image.ajunews.com/content/image/2017/11/19/20171119140201792041.jp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4319972" y="841276"/>
            <a:ext cx="4406208" cy="4140460"/>
          </a:xfrm>
          <a:prstGeom prst="rect">
            <a:avLst/>
          </a:prstGeom>
          <a:noFill/>
        </p:spPr>
      </p:pic>
      <p:sp>
        <p:nvSpPr>
          <p:cNvPr id="4" name="직사각형 3"/>
          <p:cNvSpPr/>
          <p:nvPr/>
        </p:nvSpPr>
        <p:spPr>
          <a:xfrm>
            <a:off x="4247965" y="805272"/>
            <a:ext cx="4509152" cy="4536504"/>
          </a:xfrm>
          <a:prstGeom prst="rect">
            <a:avLst/>
          </a:prstGeom>
          <a:noFill/>
          <a:ln w="28575">
            <a:solidFill>
              <a:srgbClr val="3899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355976" y="5026219"/>
            <a:ext cx="45814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1200">
                <a:solidFill>
                  <a:schemeClr val="bg1">
                    <a:lumMod val="65000"/>
                  </a:schemeClr>
                </a:solidFill>
              </a:rPr>
              <a:t>▲ 구호용품 판매량 급증</a:t>
            </a:r>
            <a:r>
              <a:rPr lang="en-US" altLang="ko-KR" sz="1200">
                <a:solidFill>
                  <a:schemeClr val="bg1">
                    <a:lumMod val="65000"/>
                  </a:schemeClr>
                </a:solidFill>
              </a:rPr>
              <a:t>/11</a:t>
            </a:r>
            <a:r>
              <a:rPr lang="ko-KR" altLang="en-US" sz="1200">
                <a:solidFill>
                  <a:schemeClr val="bg1">
                    <a:lumMod val="65000"/>
                  </a:schemeClr>
                </a:solidFill>
              </a:rPr>
              <a:t>번가</a:t>
            </a:r>
            <a:endParaRPr lang="ko-KR" altLang="en-US" sz="12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37249" y="805272"/>
            <a:ext cx="3694692" cy="4536504"/>
          </a:xfrm>
          <a:prstGeom prst="rect">
            <a:avLst/>
          </a:prstGeom>
          <a:noFill/>
          <a:ln w="28575">
            <a:solidFill>
              <a:srgbClr val="3899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pic>
        <p:nvPicPr>
          <p:cNvPr id="1028" name="Picture 4" descr="http://imgnews.naver.net/image/011/2017/07/23/0003076954_001_20170723151001720.jpg?type=w540"/>
          <p:cNvPicPr>
            <a:picLocks noChangeAspect="1" noChangeArrowheads="1"/>
          </p:cNvPicPr>
          <p:nvPr/>
        </p:nvPicPr>
        <p:blipFill rotWithShape="1">
          <a:blip r:embed="rId3"/>
          <a:srcRect t="7180" b="7120"/>
          <a:stretch>
            <a:fillRect/>
          </a:stretch>
        </p:blipFill>
        <p:spPr>
          <a:xfrm>
            <a:off x="539552" y="904805"/>
            <a:ext cx="3260643" cy="4184943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467544" y="5044963"/>
            <a:ext cx="45814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1200">
                <a:solidFill>
                  <a:schemeClr val="bg1">
                    <a:lumMod val="65000"/>
                  </a:schemeClr>
                </a:solidFill>
              </a:rPr>
              <a:t>▲ 장마철 침수취약계층</a:t>
            </a:r>
            <a:r>
              <a:rPr lang="en-US" altLang="ko-KR" sz="1200">
                <a:solidFill>
                  <a:schemeClr val="bg1">
                    <a:lumMod val="65000"/>
                  </a:schemeClr>
                </a:solidFill>
              </a:rPr>
              <a:t>/</a:t>
            </a:r>
            <a:r>
              <a:rPr lang="ko-KR" altLang="en-US" sz="1200">
                <a:solidFill>
                  <a:schemeClr val="bg1">
                    <a:lumMod val="65000"/>
                  </a:schemeClr>
                </a:solidFill>
              </a:rPr>
              <a:t>서울경제</a:t>
            </a:r>
            <a:endParaRPr lang="ko-KR" altLang="en-US" sz="120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/>
          <p:cNvSpPr/>
          <p:nvPr/>
        </p:nvSpPr>
        <p:spPr>
          <a:xfrm>
            <a:off x="544311" y="2674890"/>
            <a:ext cx="1512168" cy="1368152"/>
          </a:xfrm>
          <a:prstGeom prst="ellipse">
            <a:avLst/>
          </a:prstGeom>
          <a:solidFill>
            <a:schemeClr val="bg1"/>
          </a:solidFill>
          <a:ln w="28575">
            <a:solidFill>
              <a:srgbClr val="3899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ko-KR" altLang="en-US" sz="2000">
                <a:solidFill>
                  <a:schemeClr val="bg2">
                    <a:lumMod val="50000"/>
                  </a:schemeClr>
                </a:solidFill>
              </a:rPr>
              <a:t>홍수</a:t>
            </a:r>
            <a:endParaRPr lang="ko-KR" altLang="en-US" sz="2000">
              <a:solidFill>
                <a:schemeClr val="bg2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  <a:defRPr lang="ko-KR" altLang="en-US"/>
            </a:pPr>
            <a:r>
              <a:rPr lang="ko-KR" altLang="en-US" sz="2000">
                <a:solidFill>
                  <a:schemeClr val="bg2">
                    <a:lumMod val="50000"/>
                  </a:schemeClr>
                </a:solidFill>
              </a:rPr>
              <a:t>측정기</a:t>
            </a:r>
            <a:endParaRPr lang="ko-KR" altLang="en-US" sz="200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타원 3"/>
          <p:cNvSpPr/>
          <p:nvPr/>
        </p:nvSpPr>
        <p:spPr>
          <a:xfrm>
            <a:off x="3651015" y="4321058"/>
            <a:ext cx="2253132" cy="1008112"/>
          </a:xfrm>
          <a:prstGeom prst="ellipse">
            <a:avLst/>
          </a:prstGeom>
          <a:solidFill>
            <a:schemeClr val="bg1"/>
          </a:solidFill>
          <a:ln w="28575">
            <a:solidFill>
              <a:srgbClr val="3899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ko-KR" altLang="en-US" sz="1750">
                <a:solidFill>
                  <a:schemeClr val="bg2">
                    <a:lumMod val="50000"/>
                  </a:schemeClr>
                </a:solidFill>
              </a:rPr>
              <a:t>가정용 단말기</a:t>
            </a:r>
            <a:endParaRPr lang="ko-KR" altLang="en-US" sz="175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599067" y="1561356"/>
            <a:ext cx="2275131" cy="792088"/>
          </a:xfrm>
          <a:prstGeom prst="rect">
            <a:avLst/>
          </a:prstGeom>
          <a:solidFill>
            <a:schemeClr val="bg1"/>
          </a:solidFill>
          <a:ln w="28575">
            <a:solidFill>
              <a:srgbClr val="3899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ko-KR" altLang="en-US" sz="2000">
                <a:solidFill>
                  <a:schemeClr val="bg2">
                    <a:lumMod val="50000"/>
                  </a:schemeClr>
                </a:solidFill>
              </a:rPr>
              <a:t>사용자</a:t>
            </a:r>
            <a:endParaRPr lang="ko-KR" altLang="en-US" sz="200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7322453" y="2727734"/>
            <a:ext cx="1311367" cy="1132812"/>
          </a:xfrm>
          <a:prstGeom prst="ellipse">
            <a:avLst/>
          </a:prstGeom>
          <a:solidFill>
            <a:schemeClr val="bg1"/>
          </a:solidFill>
          <a:ln w="28575">
            <a:solidFill>
              <a:srgbClr val="3899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ko-KR" altLang="en-US" sz="1950">
                <a:solidFill>
                  <a:schemeClr val="bg2">
                    <a:lumMod val="50000"/>
                  </a:schemeClr>
                </a:solidFill>
              </a:rPr>
              <a:t>기상청</a:t>
            </a:r>
            <a:endParaRPr lang="ko-KR" altLang="en-US" sz="195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323528" y="913284"/>
            <a:ext cx="8496944" cy="4608512"/>
          </a:xfrm>
          <a:prstGeom prst="rect">
            <a:avLst/>
          </a:prstGeom>
          <a:noFill/>
          <a:ln w="19050">
            <a:solidFill>
              <a:srgbClr val="3899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36299" y="655646"/>
            <a:ext cx="3487629" cy="571174"/>
          </a:xfrm>
          <a:prstGeom prst="rect">
            <a:avLst/>
          </a:prstGeom>
          <a:solidFill>
            <a:schemeClr val="bg1"/>
          </a:solidFill>
          <a:ln w="28575">
            <a:solidFill>
              <a:srgbClr val="3899de"/>
            </a:solidFill>
          </a:ln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3200">
                <a:ln w="19050">
                  <a:solidFill>
                    <a:srgbClr val="669ba6"/>
                  </a:solidFill>
                </a:ln>
                <a:solidFill>
                  <a:schemeClr val="bg1"/>
                </a:solidFill>
                <a:latin typeface="+mj-lt"/>
                <a:ea typeface="+mj-ea"/>
              </a:rPr>
              <a:t>포세이돈트 솔루션</a:t>
            </a:r>
            <a:endParaRPr lang="ko-KR" altLang="en-US" sz="3200">
              <a:solidFill>
                <a:schemeClr val="bg1"/>
              </a:solidFill>
              <a:latin typeface="+mj-lt"/>
              <a:ea typeface="+mj-ea"/>
            </a:endParaRPr>
          </a:p>
        </p:txBody>
      </p:sp>
      <p:cxnSp>
        <p:nvCxnSpPr>
          <p:cNvPr id="29" name="직선 화살표 연결선 28"/>
          <p:cNvCxnSpPr/>
          <p:nvPr/>
        </p:nvCxnSpPr>
        <p:spPr>
          <a:xfrm flipV="1">
            <a:off x="2117222" y="3502551"/>
            <a:ext cx="5119074" cy="1"/>
          </a:xfrm>
          <a:prstGeom prst="straightConnector1">
            <a:avLst/>
          </a:prstGeom>
          <a:ln w="12700"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/>
          <p:nvPr/>
        </p:nvCxnSpPr>
        <p:spPr>
          <a:xfrm>
            <a:off x="1979712" y="3846535"/>
            <a:ext cx="1619355" cy="903786"/>
          </a:xfrm>
          <a:prstGeom prst="straightConnector1">
            <a:avLst/>
          </a:prstGeom>
          <a:ln w="12700"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/>
          <p:nvPr/>
        </p:nvCxnSpPr>
        <p:spPr>
          <a:xfrm flipH="1">
            <a:off x="5997040" y="3846535"/>
            <a:ext cx="1671304" cy="924401"/>
          </a:xfrm>
          <a:prstGeom prst="straightConnector1">
            <a:avLst/>
          </a:prstGeom>
          <a:ln w="12700"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화살표 연결선 65"/>
          <p:cNvCxnSpPr/>
          <p:nvPr/>
        </p:nvCxnSpPr>
        <p:spPr>
          <a:xfrm flipV="1">
            <a:off x="4736633" y="2497460"/>
            <a:ext cx="0" cy="1729626"/>
          </a:xfrm>
          <a:prstGeom prst="straightConnector1">
            <a:avLst/>
          </a:prstGeom>
          <a:ln w="12700"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2013341" y="2955930"/>
            <a:ext cx="212661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1400">
                <a:solidFill>
                  <a:schemeClr val="bg2">
                    <a:lumMod val="10000"/>
                  </a:schemeClr>
                </a:solidFill>
                <a:latin typeface="HY그래픽M"/>
                <a:ea typeface="HY그래픽M"/>
              </a:rPr>
              <a:t>강우량 및 침수정보</a:t>
            </a:r>
            <a:endParaRPr lang="ko-KR" altLang="en-US" sz="1400">
              <a:solidFill>
                <a:schemeClr val="bg2">
                  <a:lumMod val="10000"/>
                </a:schemeClr>
              </a:solidFill>
              <a:latin typeface="HY그래픽M"/>
              <a:ea typeface="HY그래픽M"/>
            </a:endParaRPr>
          </a:p>
          <a:p>
            <a:pPr lvl="0">
              <a:defRPr lang="ko-KR" altLang="en-US"/>
            </a:pPr>
            <a:r>
              <a:rPr lang="en-US" altLang="ko-KR" sz="1400">
                <a:solidFill>
                  <a:schemeClr val="bg2">
                    <a:lumMod val="10000"/>
                  </a:schemeClr>
                </a:solidFill>
                <a:latin typeface="HY그래픽M"/>
                <a:ea typeface="HY그래픽M"/>
              </a:rPr>
              <a:t>(</a:t>
            </a:r>
            <a:r>
              <a:rPr lang="ko-KR" altLang="en-US" sz="1400">
                <a:solidFill>
                  <a:schemeClr val="bg2">
                    <a:lumMod val="10000"/>
                  </a:schemeClr>
                </a:solidFill>
                <a:latin typeface="HY그래픽M"/>
                <a:ea typeface="HY그래픽M"/>
              </a:rPr>
              <a:t>빅데이터</a:t>
            </a:r>
            <a:r>
              <a:rPr lang="en-US" altLang="ko-KR" sz="1400">
                <a:solidFill>
                  <a:schemeClr val="bg2">
                    <a:lumMod val="10000"/>
                  </a:schemeClr>
                </a:solidFill>
                <a:latin typeface="HY그래픽M"/>
                <a:ea typeface="HY그래픽M"/>
              </a:rPr>
              <a:t>)</a:t>
            </a:r>
            <a:endParaRPr lang="ko-KR" altLang="en-US" sz="1400">
              <a:solidFill>
                <a:schemeClr val="bg2">
                  <a:lumMod val="10000"/>
                </a:schemeClr>
              </a:solidFill>
              <a:latin typeface="HY그래픽M"/>
              <a:ea typeface="HY그래픽M"/>
            </a:endParaRPr>
          </a:p>
        </p:txBody>
      </p:sp>
      <p:sp>
        <p:nvSpPr>
          <p:cNvPr id="80" name="직사각형 79"/>
          <p:cNvSpPr/>
          <p:nvPr/>
        </p:nvSpPr>
        <p:spPr>
          <a:xfrm>
            <a:off x="179512" y="121196"/>
            <a:ext cx="1764196" cy="276999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lvl="0">
              <a:defRPr lang="ko-KR" altLang="en-US"/>
            </a:pPr>
            <a:r>
              <a:rPr lang="en-US" altLang="ko-KR" spc="-184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4. </a:t>
            </a:r>
            <a:r>
              <a:rPr lang="ko-KR" altLang="en-US" spc="-184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기대효과</a:t>
            </a:r>
            <a:endParaRPr lang="ko-KR" altLang="en-US"/>
          </a:p>
        </p:txBody>
      </p:sp>
      <p:sp>
        <p:nvSpPr>
          <p:cNvPr id="95" name="TextBox 94"/>
          <p:cNvSpPr txBox="1"/>
          <p:nvPr/>
        </p:nvSpPr>
        <p:spPr>
          <a:xfrm>
            <a:off x="6693861" y="4363504"/>
            <a:ext cx="2126611" cy="72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1400">
                <a:solidFill>
                  <a:schemeClr val="bg2">
                    <a:lumMod val="10000"/>
                  </a:schemeClr>
                </a:solidFill>
                <a:latin typeface="HY그래픽M"/>
                <a:ea typeface="HY그래픽M"/>
              </a:rPr>
              <a:t>기상특보</a:t>
            </a:r>
            <a:r>
              <a:rPr lang="en-US" altLang="ko-KR" sz="1400">
                <a:solidFill>
                  <a:schemeClr val="bg2">
                    <a:lumMod val="10000"/>
                  </a:schemeClr>
                </a:solidFill>
                <a:latin typeface="HY그래픽M"/>
                <a:ea typeface="HY그래픽M"/>
              </a:rPr>
              <a:t>, </a:t>
            </a:r>
            <a:r>
              <a:rPr lang="ko-KR" altLang="en-US" sz="1400">
                <a:solidFill>
                  <a:schemeClr val="bg2">
                    <a:lumMod val="10000"/>
                  </a:schemeClr>
                </a:solidFill>
                <a:latin typeface="HY그래픽M"/>
                <a:ea typeface="HY그래픽M"/>
              </a:rPr>
              <a:t>지역의 강수량</a:t>
            </a:r>
            <a:endParaRPr lang="ko-KR" altLang="en-US" sz="1400">
              <a:solidFill>
                <a:schemeClr val="bg2">
                  <a:lumMod val="10000"/>
                </a:schemeClr>
              </a:solidFill>
              <a:latin typeface="HY그래픽M"/>
              <a:ea typeface="HY그래픽M"/>
            </a:endParaRPr>
          </a:p>
          <a:p>
            <a:pPr lvl="0">
              <a:defRPr lang="ko-KR" altLang="en-US"/>
            </a:pPr>
            <a:r>
              <a:rPr lang="ko-KR" altLang="en-US" sz="1400">
                <a:solidFill>
                  <a:schemeClr val="bg2">
                    <a:lumMod val="10000"/>
                  </a:schemeClr>
                </a:solidFill>
                <a:latin typeface="HY그래픽M"/>
                <a:ea typeface="HY그래픽M"/>
              </a:rPr>
              <a:t> 및 침수 피해정보</a:t>
            </a:r>
            <a:endParaRPr lang="ko-KR" altLang="en-US" sz="1400">
              <a:solidFill>
                <a:schemeClr val="bg2">
                  <a:lumMod val="10000"/>
                </a:schemeClr>
              </a:solidFill>
              <a:latin typeface="HY그래픽M"/>
              <a:ea typeface="HY그래픽M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1053916" y="4227086"/>
            <a:ext cx="2126611" cy="2953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1400">
                <a:solidFill>
                  <a:schemeClr val="bg2">
                    <a:lumMod val="10000"/>
                  </a:schemeClr>
                </a:solidFill>
                <a:latin typeface="HY그래픽M"/>
                <a:ea typeface="HY그래픽M"/>
              </a:rPr>
              <a:t>강우량 및 침수정보</a:t>
            </a:r>
            <a:endParaRPr lang="ko-KR" altLang="en-US" sz="1400">
              <a:solidFill>
                <a:schemeClr val="bg2">
                  <a:lumMod val="10000"/>
                </a:schemeClr>
              </a:solidFill>
              <a:latin typeface="HY그래픽M"/>
              <a:ea typeface="HY그래픽M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4840842" y="2504128"/>
            <a:ext cx="2126611" cy="294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1400">
                <a:solidFill>
                  <a:schemeClr val="bg2">
                    <a:lumMod val="10000"/>
                  </a:schemeClr>
                </a:solidFill>
                <a:latin typeface="HY그래픽M"/>
                <a:ea typeface="HY그래픽M"/>
              </a:rPr>
              <a:t>침수경보 및 부가기능</a:t>
            </a:r>
            <a:endParaRPr lang="ko-KR" altLang="en-US" sz="1400">
              <a:solidFill>
                <a:schemeClr val="bg2">
                  <a:lumMod val="10000"/>
                </a:schemeClr>
              </a:solidFill>
              <a:latin typeface="HY그래픽M"/>
              <a:ea typeface="HY그래픽M"/>
            </a:endParaRPr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19121" y="2595890"/>
            <a:ext cx="11246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2800" b="1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  <a:ea typeface="+mj-ea"/>
              </a:rPr>
              <a:t>목 차</a:t>
            </a:r>
            <a:endParaRPr lang="ko-KR" altLang="en-US" sz="2800" spc="-150" dirty="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0" scaled="1"/>
                <a:tileRect/>
              </a:gradFill>
              <a:latin typeface="+mj-ea"/>
              <a:ea typeface="+mj-ea"/>
            </a:endParaRPr>
          </a:p>
        </p:txBody>
      </p:sp>
      <p:pic>
        <p:nvPicPr>
          <p:cNvPr id="5" name="Picture 4" descr="C:\Users\user\Desktop\imgres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1874" y="1612237"/>
            <a:ext cx="166230" cy="254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C:\Users\user\Desktop\imgres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1874" y="2353444"/>
            <a:ext cx="166230" cy="254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C:\Users\user\Desktop\imgres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1874" y="3069340"/>
            <a:ext cx="166230" cy="254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/>
          <p:cNvSpPr/>
          <p:nvPr/>
        </p:nvSpPr>
        <p:spPr>
          <a:xfrm>
            <a:off x="5581392" y="1273324"/>
            <a:ext cx="338309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개요</a:t>
            </a:r>
            <a:endParaRPr lang="en-US" altLang="ko-KR" sz="2400" spc="-15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ko-KR" altLang="en-US" sz="2400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솔루션 상세</a:t>
            </a:r>
            <a:endParaRPr lang="en-US" altLang="ko-KR" sz="2400" spc="-150" dirty="0" smtClean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ko-KR" altLang="en-US" sz="2400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시연</a:t>
            </a:r>
            <a:endParaRPr lang="en-US" altLang="ko-KR" sz="2400" spc="-15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ko-KR" altLang="en-US" sz="2400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기대효과</a:t>
            </a:r>
            <a:endParaRPr lang="en-US" altLang="ko-KR" sz="2400" spc="-15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pic>
        <p:nvPicPr>
          <p:cNvPr id="8" name="Picture 4" descr="C:\Users\user\Desktop\imgres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3827490"/>
            <a:ext cx="166230" cy="254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5354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75270" y="132229"/>
            <a:ext cx="1092374" cy="276999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>
              <a:defRPr lang="ko-KR" altLang="en-US"/>
            </a:pPr>
            <a:r>
              <a:rPr lang="en-US" altLang="ko-KR" spc="-196" dirty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1</a:t>
            </a:r>
            <a:r>
              <a:rPr lang="en-US" altLang="ko-KR" spc="-196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.  </a:t>
            </a:r>
            <a:r>
              <a:rPr lang="ko-KR" altLang="en-US" spc="-196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개  </a:t>
            </a:r>
            <a:r>
              <a:rPr lang="ko-KR" altLang="en-US" spc="-196" dirty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요</a:t>
            </a:r>
            <a:endParaRPr lang="ko-KR" altLang="en-US" dirty="0"/>
          </a:p>
        </p:txBody>
      </p:sp>
      <p:cxnSp>
        <p:nvCxnSpPr>
          <p:cNvPr id="4" name="직선 연결선 3"/>
          <p:cNvCxnSpPr/>
          <p:nvPr/>
        </p:nvCxnSpPr>
        <p:spPr>
          <a:xfrm flipH="1">
            <a:off x="1907704" y="700849"/>
            <a:ext cx="144016" cy="566709"/>
          </a:xfrm>
          <a:prstGeom prst="line">
            <a:avLst/>
          </a:prstGeom>
          <a:ln w="19050">
            <a:solidFill>
              <a:srgbClr val="3899D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302703" y="1129308"/>
            <a:ext cx="1821025" cy="0"/>
          </a:xfrm>
          <a:prstGeom prst="line">
            <a:avLst/>
          </a:prstGeom>
          <a:ln w="19050">
            <a:solidFill>
              <a:srgbClr val="3899D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44599" y="5410729"/>
            <a:ext cx="2483768" cy="3042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23528" y="759976"/>
            <a:ext cx="17281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b="1">
                <a:gradFill>
                  <a:gsLst>
                    <a:gs pos="0">
                      <a:schemeClr val="accent1">
                        <a:lumMod val="75000"/>
                      </a:schemeClr>
                    </a:gs>
                    <a:gs pos="100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호우 빈도 증가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/>
          <a:srcRect t="6990" b="4030"/>
          <a:stretch>
            <a:fillRect/>
          </a:stretch>
        </p:blipFill>
        <p:spPr>
          <a:xfrm>
            <a:off x="1124719" y="1312635"/>
            <a:ext cx="6975673" cy="376464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15616" y="4945732"/>
            <a:ext cx="45814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1200">
                <a:solidFill>
                  <a:schemeClr val="bg1">
                    <a:lumMod val="65000"/>
                  </a:schemeClr>
                </a:solidFill>
              </a:rPr>
              <a:t>▲ </a:t>
            </a:r>
            <a:r>
              <a:rPr lang="en-US" altLang="ko-KR" sz="1200">
                <a:solidFill>
                  <a:schemeClr val="bg1">
                    <a:lumMod val="50000"/>
                  </a:schemeClr>
                </a:solidFill>
              </a:rPr>
              <a:t>2011</a:t>
            </a:r>
            <a:r>
              <a:rPr lang="ko-KR" altLang="en-US" sz="1200">
                <a:solidFill>
                  <a:schemeClr val="bg1">
                    <a:lumMod val="50000"/>
                  </a:schemeClr>
                </a:solidFill>
              </a:rPr>
              <a:t>년 환경부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060662" y="1303872"/>
            <a:ext cx="7111738" cy="3918860"/>
          </a:xfrm>
          <a:prstGeom prst="rect">
            <a:avLst/>
          </a:prstGeom>
          <a:noFill/>
          <a:ln w="28575">
            <a:solidFill>
              <a:srgbClr val="3899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6660232" y="5410729"/>
            <a:ext cx="2483768" cy="3042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cxnSp>
        <p:nvCxnSpPr>
          <p:cNvPr id="22" name="직선 연결선 21"/>
          <p:cNvCxnSpPr/>
          <p:nvPr/>
        </p:nvCxnSpPr>
        <p:spPr>
          <a:xfrm flipH="1">
            <a:off x="1691680" y="700849"/>
            <a:ext cx="144016" cy="566709"/>
          </a:xfrm>
          <a:prstGeom prst="line">
            <a:avLst/>
          </a:prstGeom>
          <a:ln w="19050">
            <a:solidFill>
              <a:srgbClr val="3899D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>
            <a:off x="323528" y="1129308"/>
            <a:ext cx="1512168" cy="0"/>
          </a:xfrm>
          <a:prstGeom prst="line">
            <a:avLst/>
          </a:prstGeom>
          <a:ln w="19050">
            <a:solidFill>
              <a:srgbClr val="3899D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23528" y="759976"/>
            <a:ext cx="17281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b="1">
                <a:gradFill>
                  <a:gsLst>
                    <a:gs pos="0">
                      <a:schemeClr val="accent1">
                        <a:lumMod val="75000"/>
                      </a:schemeClr>
                    </a:gs>
                    <a:gs pos="100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침수취약계층</a:t>
            </a:r>
          </a:p>
        </p:txBody>
      </p:sp>
      <p:pic>
        <p:nvPicPr>
          <p:cNvPr id="1026" name="Picture 2" descr="http://pds.joins.com/news/component/htmlphoto_mmdata/201707/23/4f762c6e-8f36-423c-8958-7a496f59926f.jpg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580776" y="1408184"/>
            <a:ext cx="6337105" cy="3564623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1574726" y="4945732"/>
            <a:ext cx="45814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1200">
                <a:solidFill>
                  <a:schemeClr val="bg1">
                    <a:lumMod val="65000"/>
                  </a:schemeClr>
                </a:solidFill>
              </a:rPr>
              <a:t>▲ </a:t>
            </a:r>
            <a:r>
              <a:rPr lang="ko-KR" altLang="en-US" sz="1200">
                <a:solidFill>
                  <a:schemeClr val="bg1">
                    <a:lumMod val="50000"/>
                  </a:schemeClr>
                </a:solidFill>
              </a:rPr>
              <a:t>중부권  폭우사태</a:t>
            </a:r>
            <a:r>
              <a:rPr lang="en-US" altLang="ko-KR" sz="1200">
                <a:solidFill>
                  <a:schemeClr val="bg1">
                    <a:lumMod val="50000"/>
                  </a:schemeClr>
                </a:solidFill>
              </a:rPr>
              <a:t>/</a:t>
            </a:r>
            <a:r>
              <a:rPr lang="ko-KR" altLang="en-US" sz="1200">
                <a:solidFill>
                  <a:schemeClr val="bg1">
                    <a:lumMod val="50000"/>
                  </a:schemeClr>
                </a:solidFill>
              </a:rPr>
              <a:t>연합뉴스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275270" y="132229"/>
            <a:ext cx="1092374" cy="276999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>
              <a:defRPr lang="ko-KR" altLang="en-US"/>
            </a:pPr>
            <a:r>
              <a:rPr lang="en-US" altLang="ko-KR" spc="-196" dirty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1</a:t>
            </a:r>
            <a:r>
              <a:rPr lang="en-US" altLang="ko-KR" spc="-196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.  </a:t>
            </a:r>
            <a:r>
              <a:rPr lang="ko-KR" altLang="en-US" spc="-196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개  </a:t>
            </a:r>
            <a:r>
              <a:rPr lang="ko-KR" altLang="en-US" spc="-196" dirty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요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1547664" y="1345332"/>
            <a:ext cx="6408712" cy="3877399"/>
          </a:xfrm>
          <a:prstGeom prst="rect">
            <a:avLst/>
          </a:prstGeom>
          <a:noFill/>
          <a:ln w="28575">
            <a:solidFill>
              <a:srgbClr val="3899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6516216" y="5410729"/>
            <a:ext cx="2483768" cy="3042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 flipH="1">
            <a:off x="2843808" y="700849"/>
            <a:ext cx="144016" cy="566709"/>
          </a:xfrm>
          <a:prstGeom prst="line">
            <a:avLst/>
          </a:prstGeom>
          <a:ln w="19050">
            <a:solidFill>
              <a:srgbClr val="3899D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323528" y="1129308"/>
            <a:ext cx="2664296" cy="0"/>
          </a:xfrm>
          <a:prstGeom prst="line">
            <a:avLst/>
          </a:prstGeom>
          <a:ln w="19050">
            <a:solidFill>
              <a:srgbClr val="3899D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95722" y="745713"/>
            <a:ext cx="37444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b="1">
                <a:gradFill>
                  <a:gsLst>
                    <a:gs pos="0">
                      <a:schemeClr val="accent1">
                        <a:lumMod val="75000"/>
                      </a:schemeClr>
                    </a:gs>
                    <a:gs pos="100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재난문자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/>
          <a:srcRect b="10530"/>
          <a:stretch>
            <a:fillRect/>
          </a:stretch>
        </p:blipFill>
        <p:spPr>
          <a:xfrm>
            <a:off x="179512" y="1561356"/>
            <a:ext cx="4132262" cy="328500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/>
          <p:cNvSpPr txBox="1"/>
          <p:nvPr/>
        </p:nvSpPr>
        <p:spPr>
          <a:xfrm>
            <a:off x="200125" y="4789762"/>
            <a:ext cx="4581450" cy="266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</a:rPr>
              <a:t>▲ 검색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</a:rPr>
              <a:t>’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</a:rPr>
              <a:t>재난문자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</a:rPr>
              <a:t>’/</a:t>
            </a:r>
            <a:r>
              <a:rPr lang="en-US" altLang="ko-KR" sz="1200" dirty="0" err="1">
                <a:solidFill>
                  <a:schemeClr val="bg1">
                    <a:lumMod val="65000"/>
                  </a:schemeClr>
                </a:solidFill>
              </a:rPr>
              <a:t>naver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</a:rPr>
              <a:t>지식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</a:rPr>
              <a:t>in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275270" y="132229"/>
            <a:ext cx="1092374" cy="276999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>
              <a:defRPr lang="ko-KR" altLang="en-US"/>
            </a:pPr>
            <a:r>
              <a:rPr lang="en-US" altLang="ko-KR" spc="-196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1.  </a:t>
            </a:r>
            <a:r>
              <a:rPr lang="ko-KR" altLang="en-US" spc="-196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개  </a:t>
            </a:r>
            <a:r>
              <a:rPr lang="ko-KR" altLang="en-US" spc="-196" dirty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요</a:t>
            </a:r>
            <a:endParaRPr lang="ko-KR" altLang="en-US" dirty="0"/>
          </a:p>
        </p:txBody>
      </p:sp>
      <p:pic>
        <p:nvPicPr>
          <p:cNvPr id="10" name="Picture 4" descr="긴급 재난 문자에 대한 이미지 검색결과"/>
          <p:cNvPicPr>
            <a:picLocks noChangeAspect="1" noChangeArrowheads="1"/>
          </p:cNvPicPr>
          <p:nvPr/>
        </p:nvPicPr>
        <p:blipFill rotWithShape="1">
          <a:blip r:embed="rId4"/>
          <a:srcRect l="5590" r="5980"/>
          <a:stretch>
            <a:fillRect/>
          </a:stretch>
        </p:blipFill>
        <p:spPr>
          <a:xfrm>
            <a:off x="4572000" y="1489348"/>
            <a:ext cx="4335122" cy="3357014"/>
          </a:xfrm>
          <a:prstGeom prst="rect">
            <a:avLst/>
          </a:prstGeom>
          <a:noFill/>
        </p:spPr>
      </p:pic>
      <p:sp>
        <p:nvSpPr>
          <p:cNvPr id="11" name="직사각형 10"/>
          <p:cNvSpPr/>
          <p:nvPr/>
        </p:nvSpPr>
        <p:spPr>
          <a:xfrm>
            <a:off x="4499992" y="1417340"/>
            <a:ext cx="4499992" cy="3744416"/>
          </a:xfrm>
          <a:prstGeom prst="rect">
            <a:avLst/>
          </a:prstGeom>
          <a:noFill/>
          <a:ln w="28575">
            <a:solidFill>
              <a:srgbClr val="3899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200125" y="1417339"/>
            <a:ext cx="4155851" cy="3744415"/>
          </a:xfrm>
          <a:prstGeom prst="rect">
            <a:avLst/>
          </a:prstGeom>
          <a:noFill/>
          <a:ln w="28575">
            <a:solidFill>
              <a:srgbClr val="3899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4572000" y="4850764"/>
            <a:ext cx="45814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1200">
                <a:solidFill>
                  <a:schemeClr val="bg1">
                    <a:lumMod val="65000"/>
                  </a:schemeClr>
                </a:solidFill>
              </a:rPr>
              <a:t>▲ 재난 문자의 문제</a:t>
            </a:r>
            <a:r>
              <a:rPr lang="en-US" altLang="ko-KR" sz="1200">
                <a:solidFill>
                  <a:schemeClr val="bg1">
                    <a:lumMod val="65000"/>
                  </a:schemeClr>
                </a:solidFill>
              </a:rPr>
              <a:t>/KBS NEWS</a:t>
            </a:r>
            <a:endParaRPr lang="ko-KR" altLang="en-US" sz="120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직사각형 12"/>
          <p:cNvSpPr/>
          <p:nvPr/>
        </p:nvSpPr>
        <p:spPr>
          <a:xfrm>
            <a:off x="71500" y="132229"/>
            <a:ext cx="2232248" cy="276999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>
              <a:defRPr lang="ko-KR" altLang="en-US"/>
            </a:pPr>
            <a:r>
              <a:rPr lang="ko-KR" altLang="en-US" spc="-184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2. 솔루션 상세 </a:t>
            </a:r>
            <a:endParaRPr lang="ko-KR" altLang="en-US" spc="-184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0" scaled="1"/>
                <a:tileRect/>
              </a:gradFill>
              <a:latin typeface="+mj-ea"/>
            </a:endParaRPr>
          </a:p>
        </p:txBody>
      </p:sp>
      <p:sp>
        <p:nvSpPr>
          <p:cNvPr id="1028" name="TextBox 1027"/>
          <p:cNvSpPr txBox="1"/>
          <p:nvPr/>
        </p:nvSpPr>
        <p:spPr>
          <a:xfrm>
            <a:off x="431540" y="872716"/>
            <a:ext cx="8352928" cy="4572508"/>
          </a:xfrm>
          <a:prstGeom prst="rect">
            <a:avLst/>
          </a:prstGeom>
        </p:spPr>
        <p:txBody>
          <a:bodyPr wrap="square"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1030" name="TextBox 1029"/>
          <p:cNvSpPr txBox="1"/>
          <p:nvPr/>
        </p:nvSpPr>
        <p:spPr>
          <a:xfrm>
            <a:off x="467544" y="1124744"/>
            <a:ext cx="3312368" cy="684076"/>
          </a:xfrm>
          <a:prstGeom prst="rect">
            <a:avLst/>
          </a:prstGeom>
        </p:spPr>
        <p:style>
          <a:lnRef idx="2">
            <a:schemeClr val="accent5">
              <a:shade val="2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/>
          <a:lstStyle/>
          <a:p>
            <a:pPr algn="ctr">
              <a:defRPr lang="ko-KR" altLang="en-US"/>
            </a:pPr>
            <a:r>
              <a:rPr lang="ko-KR" altLang="en-US" sz="3200">
                <a:latin typeface="나눔고딕 ExtraBold"/>
                <a:ea typeface="나눔고딕 ExtraBold"/>
              </a:rPr>
              <a:t>수위 측정 단말기</a:t>
            </a:r>
            <a:endParaRPr lang="ko-KR" altLang="en-US" sz="3200">
              <a:latin typeface="나눔고딕 ExtraBold"/>
              <a:ea typeface="나눔고딕 ExtraBold"/>
            </a:endParaRPr>
          </a:p>
          <a:p>
            <a:pPr marL="0" algn="ctr" defTabSz="914400" eaLnBrk="1" latinLnBrk="1" hangingPunct="1">
              <a:defRPr lang="ko-KR" altLang="en-US"/>
            </a:pPr>
            <a:endParaRPr lang="ko-KR" altLang="en-US" sz="3200" b="0" i="0" kern="1200" spc="5">
              <a:solidFill>
                <a:srgbClr val="000000"/>
              </a:solidFill>
              <a:latin typeface="나눔고딕 ExtraBold"/>
              <a:ea typeface="나눔고딕 ExtraBold"/>
            </a:endParaRPr>
          </a:p>
          <a:p>
            <a:pPr marL="0" algn="ctr" defTabSz="914400" eaLnBrk="1" latinLnBrk="1" hangingPunct="1">
              <a:defRPr lang="ko-KR" altLang="en-US"/>
            </a:pPr>
            <a:endParaRPr lang="ko-KR" altLang="en-US" sz="3200" b="0" i="0" kern="1200" spc="5">
              <a:solidFill>
                <a:srgbClr val="0000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1031" name="TextBox 1030"/>
          <p:cNvSpPr txBox="1"/>
          <p:nvPr/>
        </p:nvSpPr>
        <p:spPr>
          <a:xfrm>
            <a:off x="791580" y="2456892"/>
            <a:ext cx="3312368" cy="684076"/>
          </a:xfrm>
          <a:prstGeom prst="rect">
            <a:avLst/>
          </a:prstGeom>
        </p:spPr>
        <p:txBody>
          <a:bodyPr wrap="none"/>
          <a:lstStyle/>
          <a:p>
            <a:pPr>
              <a:defRPr lang="ko-KR" altLang="en-US"/>
            </a:pPr>
            <a:endParaRPr lang="ko-KR" altLang="en-US" sz="3200">
              <a:latin typeface="나눔고딕 ExtraBold"/>
              <a:ea typeface="나눔고딕 ExtraBold"/>
            </a:endParaRPr>
          </a:p>
          <a:p>
            <a:pPr>
              <a:defRPr lang="ko-KR" altLang="en-US"/>
            </a:pPr>
            <a:endParaRPr lang="ko-KR" altLang="en-US"/>
          </a:p>
        </p:txBody>
      </p:sp>
      <p:sp>
        <p:nvSpPr>
          <p:cNvPr id="1032" name="TextBox 1031"/>
          <p:cNvSpPr txBox="1"/>
          <p:nvPr/>
        </p:nvSpPr>
        <p:spPr>
          <a:xfrm>
            <a:off x="467544" y="2816932"/>
            <a:ext cx="3312368" cy="684076"/>
          </a:xfrm>
          <a:prstGeom prst="rect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/>
          <a:lstStyle/>
          <a:p>
            <a:pPr algn="ctr">
              <a:defRPr lang="ko-KR" altLang="en-US"/>
            </a:pPr>
            <a:r>
              <a:rPr lang="ko-KR" altLang="en-US" sz="3200">
                <a:latin typeface="나눔고딕 ExtraBold"/>
                <a:ea typeface="나눔고딕 ExtraBold"/>
              </a:rPr>
              <a:t>가정용 단말기</a:t>
            </a:r>
            <a:endParaRPr lang="ko-KR" altLang="en-US" sz="3200">
              <a:latin typeface="나눔고딕 ExtraBold"/>
              <a:ea typeface="나눔고딕 ExtraBold"/>
            </a:endParaRPr>
          </a:p>
        </p:txBody>
      </p:sp>
      <p:sp>
        <p:nvSpPr>
          <p:cNvPr id="1037" name="TextBox 1036"/>
          <p:cNvSpPr txBox="1"/>
          <p:nvPr/>
        </p:nvSpPr>
        <p:spPr>
          <a:xfrm>
            <a:off x="467544" y="4509120"/>
            <a:ext cx="3312368" cy="684076"/>
          </a:xfrm>
          <a:prstGeom prst="rect">
            <a:avLst/>
          </a:prstGeom>
        </p:spPr>
        <p:style>
          <a:lnRef idx="2">
            <a:schemeClr val="accent3">
              <a:shade val="2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/>
          <a:lstStyle/>
          <a:p>
            <a:pPr algn="ctr">
              <a:defRPr lang="ko-KR" altLang="en-US"/>
            </a:pPr>
            <a:r>
              <a:rPr lang="ko-KR" altLang="en-US" sz="3200">
                <a:latin typeface="나눔고딕 ExtraBold"/>
                <a:ea typeface="나눔고딕 ExtraBold"/>
              </a:rPr>
              <a:t>사용자</a:t>
            </a:r>
            <a:endParaRPr lang="ko-KR" altLang="en-US" sz="3200">
              <a:latin typeface="나눔고딕 ExtraBold"/>
              <a:ea typeface="나눔고딕 ExtraBold"/>
            </a:endParaRPr>
          </a:p>
        </p:txBody>
      </p:sp>
      <p:cxnSp>
        <p:nvCxnSpPr>
          <p:cNvPr id="1039" name="직선 화살표 연결선 1038"/>
          <p:cNvCxnSpPr/>
          <p:nvPr/>
        </p:nvCxnSpPr>
        <p:spPr>
          <a:xfrm rot="16200000" flipH="1">
            <a:off x="1763688" y="2312876"/>
            <a:ext cx="720080" cy="0"/>
          </a:xfrm>
          <a:prstGeom prst="straightConnector1">
            <a:avLst/>
          </a:prstGeom>
          <a:ln w="38100">
            <a:solidFill>
              <a:schemeClr val="accent6"/>
            </a:solidFill>
            <a:tailEnd type="arrow" w="med" len="med"/>
          </a:ln>
        </p:spPr>
        <p:style>
          <a:lnRef idx="2">
            <a:schemeClr val="accent6">
              <a:shade val="2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cxnSp>
      <p:cxnSp>
        <p:nvCxnSpPr>
          <p:cNvPr id="1040" name="직선 화살표 연결선 1039"/>
          <p:cNvCxnSpPr/>
          <p:nvPr/>
        </p:nvCxnSpPr>
        <p:spPr>
          <a:xfrm rot="16200000" flipH="1">
            <a:off x="1727684" y="3969060"/>
            <a:ext cx="720080" cy="0"/>
          </a:xfrm>
          <a:prstGeom prst="straightConnector1">
            <a:avLst/>
          </a:prstGeom>
          <a:ln w="38100">
            <a:solidFill>
              <a:schemeClr val="accent6"/>
            </a:solidFill>
            <a:tailEnd type="arrow" w="med" len="med"/>
          </a:ln>
        </p:spPr>
        <p:style>
          <a:lnRef idx="2">
            <a:schemeClr val="accent6">
              <a:shade val="2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cxnSp>
      <p:sp>
        <p:nvSpPr>
          <p:cNvPr id="1041" name="TextBox 1040"/>
          <p:cNvSpPr txBox="1"/>
          <p:nvPr/>
        </p:nvSpPr>
        <p:spPr>
          <a:xfrm>
            <a:off x="2411760" y="2060848"/>
            <a:ext cx="1296144" cy="432048"/>
          </a:xfrm>
          <a:prstGeom prst="rect">
            <a:avLst/>
          </a:prstGeom>
        </p:spPr>
        <p:txBody>
          <a:bodyPr wrap="square"/>
          <a:lstStyle/>
          <a:p>
            <a:pPr>
              <a:defRPr lang="ko-KR" altLang="en-US"/>
            </a:pPr>
            <a:r>
              <a:rPr lang="ko-KR" altLang="en-US">
                <a:latin typeface="나눔고딕"/>
                <a:ea typeface="나눔고딕"/>
              </a:rPr>
              <a:t>침수 정보</a:t>
            </a:r>
            <a:endParaRPr lang="ko-KR" altLang="en-US">
              <a:latin typeface="나눔고딕"/>
              <a:ea typeface="나눔고딕"/>
            </a:endParaRPr>
          </a:p>
        </p:txBody>
      </p:sp>
      <p:sp>
        <p:nvSpPr>
          <p:cNvPr id="1042" name="TextBox 1041"/>
          <p:cNvSpPr txBox="1"/>
          <p:nvPr/>
        </p:nvSpPr>
        <p:spPr>
          <a:xfrm>
            <a:off x="2447764" y="3753036"/>
            <a:ext cx="1296144" cy="432048"/>
          </a:xfrm>
          <a:prstGeom prst="rect">
            <a:avLst/>
          </a:prstGeom>
        </p:spPr>
        <p:txBody>
          <a:bodyPr wrap="square"/>
          <a:lstStyle/>
          <a:p>
            <a:pPr>
              <a:defRPr lang="ko-KR" altLang="en-US"/>
            </a:pPr>
            <a:r>
              <a:rPr lang="ko-KR" altLang="en-US">
                <a:latin typeface="나눔고딕"/>
                <a:ea typeface="나눔고딕"/>
              </a:rPr>
              <a:t>알림</a:t>
            </a:r>
            <a:endParaRPr lang="ko-KR" altLang="en-US">
              <a:latin typeface="나눔고딕"/>
              <a:ea typeface="나눔고딕"/>
            </a:endParaRPr>
          </a:p>
        </p:txBody>
      </p:sp>
      <p:pic>
        <p:nvPicPr>
          <p:cNvPr id="1043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139952" y="1016732"/>
            <a:ext cx="4716524" cy="2651750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84461" y="910519"/>
            <a:ext cx="5975077" cy="4647281"/>
          </a:xfrm>
          <a:prstGeom prst="rect">
            <a:avLst/>
          </a:prstGeom>
          <a:noFill/>
          <a:ln>
            <a:noFill/>
          </a:ln>
        </p:spPr>
      </p:pic>
      <p:sp>
        <p:nvSpPr>
          <p:cNvPr id="1027" name="직사각형 12"/>
          <p:cNvSpPr/>
          <p:nvPr/>
        </p:nvSpPr>
        <p:spPr>
          <a:xfrm>
            <a:off x="71500" y="132229"/>
            <a:ext cx="2232248" cy="276999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>
              <a:defRPr lang="ko-KR" altLang="en-US"/>
            </a:pPr>
            <a:r>
              <a:rPr lang="ko-KR" altLang="en-US" spc="-196" dirty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2. 솔루션 상세 </a:t>
            </a:r>
          </a:p>
        </p:txBody>
      </p:sp>
      <p:sp>
        <p:nvSpPr>
          <p:cNvPr id="1028" name="TextBox 1027"/>
          <p:cNvSpPr txBox="1"/>
          <p:nvPr/>
        </p:nvSpPr>
        <p:spPr>
          <a:xfrm>
            <a:off x="71500" y="584683"/>
            <a:ext cx="3312368" cy="684076"/>
          </a:xfrm>
          <a:prstGeom prst="rect">
            <a:avLst/>
          </a:prstGeom>
        </p:spPr>
        <p:txBody>
          <a:bodyPr wrap="none"/>
          <a:lstStyle/>
          <a:p>
            <a:pPr>
              <a:defRPr lang="ko-KR" altLang="en-US"/>
            </a:pPr>
            <a:r>
              <a:rPr lang="ko-KR" altLang="en-US" sz="3200">
                <a:latin typeface="나눔고딕 ExtraBold"/>
                <a:ea typeface="나눔고딕 ExtraBold"/>
              </a:rPr>
              <a:t>수위 측정 단말기</a:t>
            </a:r>
          </a:p>
          <a:p>
            <a:pPr>
              <a:defRPr lang="ko-KR" altLang="en-US"/>
            </a:pPr>
            <a:endParaRPr lang="ko-KR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367644" y="778229"/>
            <a:ext cx="6408712" cy="4666995"/>
          </a:xfrm>
          <a:prstGeom prst="rect">
            <a:avLst/>
          </a:prstGeom>
          <a:noFill/>
          <a:ln>
            <a:noFill/>
          </a:ln>
        </p:spPr>
      </p:pic>
      <p:sp>
        <p:nvSpPr>
          <p:cNvPr id="1028" name="직사각형 12"/>
          <p:cNvSpPr/>
          <p:nvPr/>
        </p:nvSpPr>
        <p:spPr>
          <a:xfrm>
            <a:off x="71500" y="132229"/>
            <a:ext cx="2232248" cy="276999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>
              <a:defRPr lang="ko-KR" altLang="en-US"/>
            </a:pPr>
            <a:r>
              <a:rPr lang="ko-KR" altLang="en-US" spc="-196" dirty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2. 솔루션 상세 </a:t>
            </a:r>
          </a:p>
        </p:txBody>
      </p:sp>
      <p:sp>
        <p:nvSpPr>
          <p:cNvPr id="1030" name="TextBox 1029"/>
          <p:cNvSpPr txBox="1"/>
          <p:nvPr/>
        </p:nvSpPr>
        <p:spPr>
          <a:xfrm>
            <a:off x="71500" y="584684"/>
            <a:ext cx="3312368" cy="684076"/>
          </a:xfrm>
          <a:prstGeom prst="rect">
            <a:avLst/>
          </a:prstGeom>
        </p:spPr>
        <p:txBody>
          <a:bodyPr wrap="none"/>
          <a:lstStyle/>
          <a:p>
            <a:pPr>
              <a:defRPr lang="ko-KR" altLang="en-US"/>
            </a:pPr>
            <a:r>
              <a:rPr lang="ko-KR" altLang="en-US" sz="3200">
                <a:latin typeface="나눔고딕 ExtraBold"/>
                <a:ea typeface="나눔고딕 ExtraBold"/>
              </a:rPr>
              <a:t>가정용 단말기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9552" y="2497460"/>
            <a:ext cx="3420380" cy="648072"/>
          </a:xfrm>
          <a:prstGeom prst="rect">
            <a:avLst/>
          </a:prstGeom>
        </p:spPr>
        <p:txBody>
          <a:bodyPr wrap="square"/>
          <a:lstStyle/>
          <a:p>
            <a:pPr algn="ctr">
              <a:defRPr lang="ko-KR" altLang="en-US"/>
            </a:pPr>
            <a:r>
              <a:rPr lang="ko-KR" altLang="en-US" sz="4200">
                <a:solidFill>
                  <a:schemeClr val="bg1"/>
                </a:solidFill>
                <a:latin typeface="나눔고딕"/>
                <a:ea typeface="나눔고딕"/>
              </a:rPr>
              <a:t>3. 시연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t="1170" r="10" b="28400"/>
          <a:stretch>
            <a:fillRect/>
          </a:stretch>
        </p:blipFill>
        <p:spPr>
          <a:xfrm>
            <a:off x="4572000" y="13184"/>
            <a:ext cx="4563664" cy="57150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기류">
  <a:themeElements>
    <a:clrScheme name="기류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사용자 지정 1">
      <a:majorFont>
        <a:latin typeface="KoPub돋움체 Bold"/>
        <a:ea typeface="KoPub돋움체 Bold"/>
        <a:cs typeface=""/>
      </a:majorFont>
      <a:minorFont>
        <a:latin typeface="KoPub돋움체 Light"/>
        <a:ea typeface="KoPub돋움체 Light"/>
        <a:cs typeface=""/>
      </a:minorFont>
    </a:fontScheme>
    <a:fmtScheme name="기류">
      <a:fillStyleLst>
        <a:solidFill>
          <a:schemeClr val="phClr"/>
        </a:solidFill>
        <a:gradFill rotWithShape="1">
          <a:gsLst>
            <a:gs pos="28000">
              <a:schemeClr val="phClr">
                <a:tint val="18000"/>
                <a:satMod val="120000"/>
                <a:lumMod val="88000"/>
              </a:schemeClr>
            </a:gs>
            <a:gs pos="100000">
              <a:schemeClr val="phClr">
                <a:tint val="40000"/>
                <a:satMod val="100000"/>
                <a:lumMod val="7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lumMod val="95000"/>
              </a:schemeClr>
            </a:gs>
            <a:gs pos="100000">
              <a:schemeClr val="phClr">
                <a:shade val="82000"/>
                <a:satMod val="125000"/>
                <a:lumMod val="74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satMod val="125000"/>
              <a:lumMod val="7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50800" dir="5400000" sx="98000" sy="98000" rotWithShape="0">
              <a:srgbClr val="000000">
                <a:alpha val="20000"/>
              </a:srgbClr>
            </a:outerShdw>
          </a:effectLst>
        </a:effectStyle>
        <a:effectStyle>
          <a:effectLst>
            <a:outerShdw blurRad="40005" dist="22984" dir="5400000" rotWithShape="0">
              <a:srgbClr val="000000">
                <a:alpha val="45000"/>
              </a:srgbClr>
            </a:outerShdw>
          </a:effectLst>
        </a:effectStyle>
        <a:effectStyle>
          <a:effectLst>
            <a:reflection blurRad="38100" stA="26000" endPos="23000" dist="254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hade val="90000"/>
                <a:satMod val="160000"/>
                <a:lumMod val="100000"/>
              </a:schemeClr>
            </a:gs>
            <a:gs pos="60000">
              <a:schemeClr val="phClr">
                <a:tint val="95000"/>
                <a:shade val="100000"/>
                <a:satMod val="130000"/>
                <a:lumMod val="130000"/>
              </a:schemeClr>
            </a:gs>
            <a:gs pos="100000">
              <a:schemeClr val="phClr">
                <a:tint val="97000"/>
                <a:shade val="100000"/>
                <a:hueMod val="100000"/>
                <a:satMod val="140000"/>
                <a:lumMod val="80000"/>
              </a:schemeClr>
            </a:gs>
          </a:gsLst>
          <a:path path="circle">
            <a:fillToRect l="20000" t="10000" r="20000" b="60000"/>
          </a:path>
        </a:gradFill>
        <a:gradFill rotWithShape="1">
          <a:gsLst>
            <a:gs pos="0">
              <a:schemeClr val="phClr">
                <a:tint val="94000"/>
                <a:satMod val="160000"/>
                <a:lumMod val="160000"/>
              </a:schemeClr>
            </a:gs>
            <a:gs pos="42000">
              <a:schemeClr val="phClr">
                <a:tint val="94000"/>
                <a:shade val="94000"/>
                <a:satMod val="160000"/>
                <a:lumMod val="130000"/>
              </a:schemeClr>
            </a:gs>
            <a:gs pos="100000">
              <a:schemeClr val="phClr">
                <a:tint val="97000"/>
                <a:shade val="94000"/>
                <a:satMod val="180000"/>
                <a:lumMod val="84000"/>
              </a:schemeClr>
            </a:gs>
          </a:gsLst>
          <a:path path="circle">
            <a:fillToRect l="24000" t="44000" r="24000" b="12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rgbClr val="3899de"/>
          </a:solidFill>
        </a:ln>
      </a:spPr>
      <a:bodyPr rtlCol="0" anchor="ctr"/>
      <a:lstStyle>
        <a:defPPr algn="ctr">
          <a:defRPr dirty="0" smtClean="0">
            <a:solidFill>
              <a:schemeClr val="bg2">
                <a:lumMod val="50000"/>
              </a:schemeClr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147483647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147483647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140</ep:Words>
  <ep:PresentationFormat>화면 슬라이드 쇼(16:10)</ep:PresentationFormat>
  <ep:Paragraphs>52</ep:Paragraphs>
  <ep:Slides>11</ep:Slides>
  <ep:Notes>4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ep:HeadingPairs>
  <ep:TitlesOfParts>
    <vt:vector size="12" baseType="lpstr">
      <vt:lpstr>기류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슬라이드 6</vt:lpstr>
      <vt:lpstr>PowerPoint 프레젠테이션</vt:lpstr>
      <vt:lpstr>PowerPoint 프레젠테이션</vt:lpstr>
      <vt:lpstr>PowerPoint 프레젠테이션</vt:lpstr>
      <vt:lpstr>슬라이드 10</vt:lpstr>
      <vt:lpstr>슬라이드 11</vt:lpstr>
    </vt:vector>
  </ep:TitlesOfParts>
  <ep:HyperlinkBase/>
  <ep:Application>Hancom Office Hanshow 2014</ep:Application>
  <ep:AppVersion>0900.0000.01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2013-06-09T12:01:59.000</dcterms:created>
  <dc:creator>Adstore.Tistory.com</dc:creator>
  <cp:lastModifiedBy>syb91</cp:lastModifiedBy>
  <dcterms:modified xsi:type="dcterms:W3CDTF">2017-11-19T14:39:46.556</dcterms:modified>
  <cp:revision>112</cp:revision>
  <dc:title>CoolBlue</dc:title>
</cp:coreProperties>
</file>

<file path=docProps/thumbnail.jpeg>
</file>